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8"/>
  </p:notesMasterIdLst>
  <p:sldIdLst>
    <p:sldId id="256" r:id="rId2"/>
    <p:sldId id="339" r:id="rId3"/>
    <p:sldId id="353" r:id="rId4"/>
    <p:sldId id="354" r:id="rId5"/>
    <p:sldId id="340" r:id="rId6"/>
    <p:sldId id="257" r:id="rId7"/>
    <p:sldId id="258" r:id="rId8"/>
    <p:sldId id="259" r:id="rId9"/>
    <p:sldId id="341" r:id="rId10"/>
    <p:sldId id="260" r:id="rId11"/>
    <p:sldId id="342" r:id="rId12"/>
    <p:sldId id="261" r:id="rId13"/>
    <p:sldId id="262" r:id="rId14"/>
    <p:sldId id="343" r:id="rId15"/>
    <p:sldId id="263" r:id="rId16"/>
    <p:sldId id="264" r:id="rId17"/>
    <p:sldId id="265" r:id="rId18"/>
    <p:sldId id="266" r:id="rId19"/>
    <p:sldId id="344" r:id="rId20"/>
    <p:sldId id="273" r:id="rId21"/>
    <p:sldId id="274" r:id="rId22"/>
    <p:sldId id="275" r:id="rId23"/>
    <p:sldId id="276" r:id="rId24"/>
    <p:sldId id="345" r:id="rId25"/>
    <p:sldId id="268" r:id="rId26"/>
    <p:sldId id="267" r:id="rId27"/>
    <p:sldId id="269" r:id="rId28"/>
    <p:sldId id="270" r:id="rId29"/>
    <p:sldId id="271" r:id="rId30"/>
    <p:sldId id="272" r:id="rId31"/>
    <p:sldId id="346" r:id="rId32"/>
    <p:sldId id="277" r:id="rId33"/>
    <p:sldId id="278" r:id="rId34"/>
    <p:sldId id="347" r:id="rId35"/>
    <p:sldId id="338" r:id="rId36"/>
    <p:sldId id="279" r:id="rId37"/>
    <p:sldId id="282" r:id="rId38"/>
    <p:sldId id="281" r:id="rId39"/>
    <p:sldId id="348" r:id="rId40"/>
    <p:sldId id="311" r:id="rId41"/>
    <p:sldId id="310" r:id="rId42"/>
    <p:sldId id="312" r:id="rId43"/>
    <p:sldId id="314" r:id="rId44"/>
    <p:sldId id="349" r:id="rId45"/>
    <p:sldId id="283" r:id="rId46"/>
    <p:sldId id="284" r:id="rId47"/>
    <p:sldId id="318" r:id="rId48"/>
    <p:sldId id="280" r:id="rId49"/>
    <p:sldId id="285" r:id="rId50"/>
    <p:sldId id="286" r:id="rId51"/>
    <p:sldId id="287" r:id="rId52"/>
    <p:sldId id="288" r:id="rId53"/>
    <p:sldId id="289" r:id="rId54"/>
    <p:sldId id="290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298" r:id="rId63"/>
    <p:sldId id="299" r:id="rId64"/>
    <p:sldId id="300" r:id="rId65"/>
    <p:sldId id="301" r:id="rId66"/>
    <p:sldId id="302" r:id="rId67"/>
    <p:sldId id="303" r:id="rId68"/>
    <p:sldId id="304" r:id="rId69"/>
    <p:sldId id="305" r:id="rId70"/>
    <p:sldId id="306" r:id="rId71"/>
    <p:sldId id="307" r:id="rId72"/>
    <p:sldId id="316" r:id="rId73"/>
    <p:sldId id="315" r:id="rId74"/>
    <p:sldId id="319" r:id="rId75"/>
    <p:sldId id="350" r:id="rId76"/>
    <p:sldId id="351" r:id="rId77"/>
    <p:sldId id="320" r:id="rId78"/>
    <p:sldId id="323" r:id="rId79"/>
    <p:sldId id="321" r:id="rId80"/>
    <p:sldId id="322" r:id="rId81"/>
    <p:sldId id="352" r:id="rId82"/>
    <p:sldId id="328" r:id="rId83"/>
    <p:sldId id="324" r:id="rId84"/>
    <p:sldId id="326" r:id="rId85"/>
    <p:sldId id="327" r:id="rId86"/>
    <p:sldId id="329" r:id="rId87"/>
    <p:sldId id="330" r:id="rId88"/>
    <p:sldId id="355" r:id="rId89"/>
    <p:sldId id="357" r:id="rId90"/>
    <p:sldId id="358" r:id="rId91"/>
    <p:sldId id="359" r:id="rId92"/>
    <p:sldId id="309" r:id="rId93"/>
    <p:sldId id="360" r:id="rId94"/>
    <p:sldId id="361" r:id="rId95"/>
    <p:sldId id="363" r:id="rId96"/>
    <p:sldId id="362" r:id="rId9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45"/>
    <p:restoredTop sz="94830"/>
  </p:normalViewPr>
  <p:slideViewPr>
    <p:cSldViewPr snapToGrid="0" snapToObjects="1">
      <p:cViewPr varScale="1">
        <p:scale>
          <a:sx n="121" d="100"/>
          <a:sy n="121" d="100"/>
        </p:scale>
        <p:origin x="10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3EE5A-D65F-4243-95A6-6620C290A71D}" type="datetimeFigureOut">
              <a:rPr lang="el-CY" smtClean="0"/>
              <a:t>8/3/21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4F0FB-91FB-7A49-A310-EFF9610202C6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58272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CY" dirty="0"/>
              <a:t>100 – 150 π.Χ.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12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728981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Nicole-Reine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Lepaute</a:t>
            </a:r>
            <a:r>
              <a:rPr lang="el-G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1723 – 1788. Χάρη στους υπολογισμούς τους, έγινε η πρώτη πρόβλεψη (με διαφορά λίγων ημερών) της επανεμφάνισης του κομήτη του </a:t>
            </a:r>
            <a:r>
              <a:rPr lang="el-G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Χάλευ</a:t>
            </a:r>
            <a:r>
              <a:rPr lang="el-G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στον ουρανό. (13 Μαρτίου 1759).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23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865227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Τσαρλς </a:t>
            </a:r>
            <a:r>
              <a:rPr lang="el-GR" dirty="0" err="1"/>
              <a:t>Μπάμπατζ</a:t>
            </a:r>
            <a:r>
              <a:rPr lang="el-GR" dirty="0"/>
              <a:t> 1791 - 1871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25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8214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Babbage Engine: https://</a:t>
            </a:r>
            <a:r>
              <a:rPr lang="en-US" dirty="0" err="1"/>
              <a:t>www.computerhistory.org</a:t>
            </a:r>
            <a:r>
              <a:rPr lang="en-US" dirty="0"/>
              <a:t>/</a:t>
            </a:r>
            <a:r>
              <a:rPr lang="en-US" dirty="0" err="1"/>
              <a:t>babbage</a:t>
            </a:r>
            <a:r>
              <a:rPr lang="en-US" dirty="0"/>
              <a:t>/</a:t>
            </a:r>
            <a:endParaRPr lang="el-GR" dirty="0"/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=KBuJqUfO4-w&amp;t=199s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26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174918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Babbage Engine: https://</a:t>
            </a:r>
            <a:r>
              <a:rPr lang="en-US" dirty="0" err="1"/>
              <a:t>www.computerhistory.org</a:t>
            </a:r>
            <a:r>
              <a:rPr lang="en-US" dirty="0"/>
              <a:t>/</a:t>
            </a:r>
            <a:r>
              <a:rPr lang="en-US" dirty="0" err="1"/>
              <a:t>babbage</a:t>
            </a:r>
            <a:r>
              <a:rPr lang="en-US" dirty="0"/>
              <a:t>/</a:t>
            </a:r>
            <a:endParaRPr lang="el-GR" dirty="0"/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=KBuJqUfO4-w&amp;t=199s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27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27772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CY" dirty="0"/>
              <a:t>Άντα Λάβλεϊς, 1815 - 1852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28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883606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CY" dirty="0"/>
              <a:t>Άντα Λάβλεϊς, 1815 - 1852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29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198332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CY" dirty="0"/>
              <a:t>Άντα Λάβλεϊς, 1815 - 1852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30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22872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CY" dirty="0"/>
              <a:t>Άννα Γουίνλοκ, 1875, «υπολογιστής» στο Χάρβαρντ. Κατέγραψαν πάνω από 10 χιλιάδες άστρα, καθώς και ένα σύστημα για περιγραφή τους. Στη φωτό η Άννι Κάνον.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32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69401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Ή</a:t>
            </a:r>
            <a:r>
              <a:rPr lang="el-GR" dirty="0" err="1"/>
              <a:t>ντιθ</a:t>
            </a:r>
            <a:r>
              <a:rPr lang="el-GR" dirty="0"/>
              <a:t> </a:t>
            </a:r>
            <a:r>
              <a:rPr lang="el-GR" dirty="0" err="1"/>
              <a:t>Κλάρκ</a:t>
            </a:r>
            <a:r>
              <a:rPr lang="el-GR" dirty="0"/>
              <a:t>, η πρώτη γυναίκα που πήρα πτυχίο </a:t>
            </a:r>
            <a:r>
              <a:rPr lang="en-US" dirty="0"/>
              <a:t>Electrical Engineering </a:t>
            </a:r>
            <a:r>
              <a:rPr lang="el-GR" dirty="0"/>
              <a:t>στις ΗΠΑ.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33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517509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Χειριστής υπολογιστή για αποκρυπτογράφηση του </a:t>
            </a:r>
            <a:r>
              <a:rPr lang="el-GR" dirty="0" err="1"/>
              <a:t>Ενίγμα</a:t>
            </a:r>
            <a:r>
              <a:rPr lang="el-GR" dirty="0"/>
              <a:t> των Ναζί. 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36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913421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CY" dirty="0"/>
              <a:t>100 – 150 π.Χ.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13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90501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ENIAC, </a:t>
            </a:r>
            <a:r>
              <a:rPr lang="el-GR" dirty="0"/>
              <a:t>προγραμματιστές ήταν 6 γυναίκες μαθηματικοί. Τα «κορίτσια του </a:t>
            </a:r>
            <a:r>
              <a:rPr lang="en-US" dirty="0"/>
              <a:t>ENIAC”.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37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698159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Grace Hopper, </a:t>
            </a:r>
            <a:r>
              <a:rPr lang="el-GR" dirty="0"/>
              <a:t>1947</a:t>
            </a:r>
            <a:r>
              <a:rPr lang="en-US" dirty="0"/>
              <a:t>, </a:t>
            </a:r>
            <a:r>
              <a:rPr lang="el-GR" dirty="0"/>
              <a:t>το πρώτο ‘</a:t>
            </a:r>
            <a:r>
              <a:rPr lang="en-US" dirty="0"/>
              <a:t>bug’ </a:t>
            </a:r>
            <a:r>
              <a:rPr lang="el-GR" dirty="0"/>
              <a:t>σε υπολογιστή </a:t>
            </a:r>
            <a:r>
              <a:rPr lang="en-US" dirty="0"/>
              <a:t>Mark II 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40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092098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Grace Hopper, 1949, UNIVAC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41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376592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Grace Hopper, </a:t>
            </a:r>
            <a:r>
              <a:rPr lang="el-GR" dirty="0"/>
              <a:t>1947</a:t>
            </a:r>
            <a:r>
              <a:rPr lang="en-US" dirty="0"/>
              <a:t>, </a:t>
            </a:r>
            <a:r>
              <a:rPr lang="el-GR" dirty="0"/>
              <a:t>το πρώτο ‘</a:t>
            </a:r>
            <a:r>
              <a:rPr lang="en-US" dirty="0"/>
              <a:t>bug’ </a:t>
            </a:r>
            <a:r>
              <a:rPr lang="el-GR" dirty="0"/>
              <a:t>σε υπολογιστή </a:t>
            </a:r>
            <a:r>
              <a:rPr lang="en-US" dirty="0"/>
              <a:t>Mark II 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43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302129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Διαχωρισμός γυναικών ανάλογα με το χρώμα στη </a:t>
            </a:r>
            <a:r>
              <a:rPr lang="en-US" dirty="0"/>
              <a:t>NASA.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45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56760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Διαχωρισμός γυναικών ανάλογα με το χρώμα στη </a:t>
            </a:r>
            <a:r>
              <a:rPr lang="en-US" dirty="0"/>
              <a:t>NASA.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46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959358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48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2461672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49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624797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50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30522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51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53848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CY" dirty="0"/>
              <a:t>370 – 415 μ.Χ.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15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5725650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Χειριστής υπολογιστή για αποκρυπτογράφηση του </a:t>
            </a:r>
            <a:r>
              <a:rPr lang="el-GR" dirty="0" err="1"/>
              <a:t>Ενίγμα</a:t>
            </a:r>
            <a:r>
              <a:rPr lang="el-GR" dirty="0"/>
              <a:t> των Ναζί. 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52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3012413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53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69952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54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9790293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55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4983020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56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5666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57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9882385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58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48735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59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5822642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60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1610862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61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648161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CY" dirty="0"/>
              <a:t>370 – 415 μ.Χ.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16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05807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62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1740391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63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5302810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64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00226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65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2876172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66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3043624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67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9294099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68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1843441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69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7914620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70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296028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/>
              <a:t> έγινε μετά από σχετική άδεια.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71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069196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CY" dirty="0"/>
              <a:t>Κόκκαλα Νάπιερ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17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9715042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Adele Goldberg, Smalltalk 1970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73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943225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Adele Goldberg, Smalltalk 1970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74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0505428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Adele Goldberg, Smalltalk 1970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75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9045249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Adele Goldberg, Smalltalk 1970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76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9110426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Susan Kare, 1984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79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3184577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Roberta Williams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83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3689714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Roberta Williams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84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05938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Χειριστής υπολογιστή για αποκρυπτογράφηση του </a:t>
            </a:r>
            <a:r>
              <a:rPr lang="el-GR" dirty="0" err="1"/>
              <a:t>Ενίγμα</a:t>
            </a:r>
            <a:r>
              <a:rPr lang="el-GR" dirty="0"/>
              <a:t> των Ναζί. 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92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755380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CY" dirty="0"/>
              <a:t>Πασκαλίνα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18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27511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CY" dirty="0"/>
              <a:t>Πασκαλίνα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20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679101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Βαβυλώνιοι, παρατηρήσεις 164 π.Χ.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21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143438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Βαβυλώνιοι, παρατηρήσεις 164 π.Χ.</a:t>
            </a:r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4F0FB-91FB-7A49-A310-EFF9610202C6}" type="slidenum">
              <a:rPr lang="el-CY" smtClean="0"/>
              <a:t>22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65250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if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tiff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0EDA63A-B178-BC4C-927F-BFAED41C7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CY"/>
              <a:t>Σημαντικες γυναικειες μορφες που επηρεασαν την πληροφορικη</a:t>
            </a:r>
            <a:endParaRPr lang="el-CY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C917E35-AB11-9C44-A67C-4CE745069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1053" y="3532584"/>
            <a:ext cx="8637072" cy="509455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l-GR"/>
              <a:t>Μουσειο υπολογιστων κυπρου / </a:t>
            </a:r>
            <a:r>
              <a:rPr lang="en-US"/>
              <a:t>RCG | om</a:t>
            </a:r>
            <a:r>
              <a:rPr lang="el-GR"/>
              <a:t>αδα μαθησησ | </a:t>
            </a:r>
            <a:r>
              <a:rPr lang="el-CY"/>
              <a:t>ουσειο υπολογιστων κυπρου | </a:t>
            </a:r>
            <a:r>
              <a:rPr lang="en-US"/>
              <a:t>rcg | Mathisis.org | </a:t>
            </a:r>
            <a:r>
              <a:rPr lang="el-GR"/>
              <a:t>σε συνεργασια με το ελληνικο μουσειο πληροφορικησ</a:t>
            </a:r>
            <a:endParaRPr lang="el-CY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AFA3918-4033-A64F-802F-500BA9BE9C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156" y="4844334"/>
            <a:ext cx="1363433" cy="132908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BBF92D7-AB83-F144-84B8-7D1A294FF0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724" y="4696300"/>
            <a:ext cx="1454022" cy="1619251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C739EF21-6191-1540-8DB6-267236EB5FBB}"/>
              </a:ext>
            </a:extLst>
          </p:cNvPr>
          <p:cNvSpPr txBox="1">
            <a:spLocks/>
          </p:cNvSpPr>
          <p:nvPr/>
        </p:nvSpPr>
        <p:spPr>
          <a:xfrm>
            <a:off x="1634530" y="701905"/>
            <a:ext cx="9310118" cy="2367221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5400"/>
              <a:t>Σημαντικεσ γυναικειεσ μορφεσ της πληροφορικησ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657987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 descr="Εικόνα που περιέχει κείμενο, έγχορδα με δοξάρι&#10;&#10;Περιγραφή που δημιουργήθηκε αυτόματα">
            <a:extLst>
              <a:ext uri="{FF2B5EF4-FFF2-40B4-BE49-F238E27FC236}">
                <a16:creationId xmlns:a16="http://schemas.microsoft.com/office/drawing/2014/main" id="{0B905340-408A-6D47-9395-A7301CC69A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73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0AB17F6-592B-45CB-96F6-705C9825A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08E72A3-CD8C-A146-8FDE-EC6CB829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68" y="802298"/>
            <a:ext cx="6015784" cy="511698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l-GR" sz="6600" dirty="0"/>
              <a:t>150</a:t>
            </a:r>
            <a:r>
              <a:rPr lang="en-US" sz="6600" dirty="0"/>
              <a:t> π.</a:t>
            </a:r>
            <a:r>
              <a:rPr lang="en-US" sz="6600" dirty="0" err="1"/>
              <a:t>χ</a:t>
            </a:r>
            <a:r>
              <a:rPr lang="en-US" sz="6600" dirty="0"/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9284E7-0823-472D-9963-18D89DFEB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760590"/>
            <a:ext cx="0" cy="32004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653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40217D5-43CF-F543-9FA3-9852561021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66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550B5DED-C3C5-4B01-8AC3-3EE8CDF88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9645F163-EAE9-4EBE-BD11-7103BAE2A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D79F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FCAF258-6A8E-8E48-A0AC-55068EB92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 rot="5400000">
            <a:off x="3310467" y="-2023533"/>
            <a:ext cx="5571066" cy="1090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983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0AB17F6-592B-45CB-96F6-705C9825A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08E72A3-CD8C-A146-8FDE-EC6CB829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68" y="802298"/>
            <a:ext cx="6015784" cy="511698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6600"/>
              <a:t>370</a:t>
            </a:r>
            <a:r>
              <a:rPr lang="en-US" sz="6600" dirty="0"/>
              <a:t> </a:t>
            </a:r>
            <a:r>
              <a:rPr lang="en-US" sz="6600"/>
              <a:t>μ</a:t>
            </a:r>
            <a:r>
              <a:rPr lang="en-US" sz="6600" dirty="0"/>
              <a:t>.</a:t>
            </a:r>
            <a:r>
              <a:rPr lang="en-US" sz="6600"/>
              <a:t>χ</a:t>
            </a:r>
            <a:r>
              <a:rPr lang="en-US" sz="6600" dirty="0"/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9284E7-0823-472D-9963-18D89DFEB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760590"/>
            <a:ext cx="0" cy="32004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899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2C6F198E-F7A1-4125-910D-641C0C2A7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07C3A25-D9A7-4F2D-B44C-FA8EB24C7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66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4F6F0EDF-C3ED-FC4B-8080-3666FC033D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780" y="643467"/>
            <a:ext cx="3773128" cy="5528397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18E8515E-B8C8-482A-A9B5-CE57BC080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95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9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2" name="Picture 10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3" name="Straight Connector 10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Εικόνα 3" descr="Εικόνα που περιέχει κοντέινερ, παλιός&#10;&#10;Περιγραφή που δημιουργήθηκε αυτόματα">
            <a:extLst>
              <a:ext uri="{FF2B5EF4-FFF2-40B4-BE49-F238E27FC236}">
                <a16:creationId xmlns:a16="http://schemas.microsoft.com/office/drawing/2014/main" id="{4987C5C6-BF7D-B644-A9A3-5F51C71230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35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17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5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 descr="Εικόνα που περιέχει κείμενο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A1BB2ED0-90F8-6140-B7F2-A812836799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26" name="Rectangle 125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51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17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5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 descr="Εικόνα που περιέχει κείμενο, υπογραφή, κουτί&#10;&#10;Περιγραφή που δημιουργήθηκε αυτόματα">
            <a:extLst>
              <a:ext uri="{FF2B5EF4-FFF2-40B4-BE49-F238E27FC236}">
                <a16:creationId xmlns:a16="http://schemas.microsoft.com/office/drawing/2014/main" id="{D2081189-A49E-7B41-BF5B-18B2CC9A59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23" y="-481206"/>
            <a:ext cx="11768953" cy="782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0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0AB17F6-592B-45CB-96F6-705C9825A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08E72A3-CD8C-A146-8FDE-EC6CB829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68" y="802298"/>
            <a:ext cx="6015784" cy="511698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6600"/>
              <a:t>κομητησ</a:t>
            </a:r>
            <a:endParaRPr lang="en-US" sz="66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9284E7-0823-472D-9963-18D89DFEB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760590"/>
            <a:ext cx="0" cy="32004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396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F891EB-ED45-44C3-95D6-FFB2EC07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A385B8-7C85-4CE0-AE3A-00EB627B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E7E291-895B-554B-B1FB-3CDC9BE5A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05" y="804519"/>
            <a:ext cx="3241820" cy="4431360"/>
          </a:xfrm>
        </p:spPr>
        <p:txBody>
          <a:bodyPr anchor="ctr">
            <a:normAutofit/>
          </a:bodyPr>
          <a:lstStyle/>
          <a:p>
            <a:r>
              <a:rPr lang="el-GR" dirty="0" err="1"/>
              <a:t>περιεχομενα</a:t>
            </a:r>
            <a:endParaRPr lang="el-GR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AF263B-E208-40DF-A182-5193478DC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45156" y="890353"/>
            <a:ext cx="0" cy="45720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4BDC0-08F9-324C-B873-DD53EB217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863" y="804520"/>
            <a:ext cx="6102559" cy="4431359"/>
          </a:xfrm>
        </p:spPr>
        <p:txBody>
          <a:bodyPr anchor="ctr">
            <a:normAutofit/>
          </a:bodyPr>
          <a:lstStyle/>
          <a:p>
            <a:r>
              <a:rPr lang="el-GR" dirty="0"/>
              <a:t>Μουσείο Υπολογιστών</a:t>
            </a:r>
          </a:p>
          <a:p>
            <a:r>
              <a:rPr lang="el-GR" dirty="0"/>
              <a:t>Από τον Άβακα στα Μαγνητικά Παράθυρα</a:t>
            </a:r>
          </a:p>
          <a:p>
            <a:r>
              <a:rPr lang="el-GR" dirty="0"/>
              <a:t>Εκπαιδευτικό υλικό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C0100C-A457-45B1-8A8B-8740F43EC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20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130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D2CF944B-D261-E84E-8452-823B2A5BD7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34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75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8" name="Picture 77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9" name="Straight Connector 79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6D4E122B-A4E1-844C-AAEC-FED684A073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351" y="17470"/>
            <a:ext cx="3817297" cy="615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00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143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9E83BCA9-8464-8247-B896-9D041332D7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83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0CAA72A-C4FD-3548-AD70-F2FB8C7532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68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0AB17F6-592B-45CB-96F6-705C9825A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08E72A3-CD8C-A146-8FDE-EC6CB829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68" y="802298"/>
            <a:ext cx="6015784" cy="511698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6600"/>
              <a:t>Αναλυτικη μηχανη</a:t>
            </a:r>
            <a:endParaRPr lang="en-US" sz="66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9284E7-0823-472D-9963-18D89DFEB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760590"/>
            <a:ext cx="0" cy="32004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193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8E3C672-851A-0F4D-870B-B43C79185B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00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70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73" name="Picture 72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174" name="Straight Connector 74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>
            <a:extLst>
              <a:ext uri="{FF2B5EF4-FFF2-40B4-BE49-F238E27FC236}">
                <a16:creationId xmlns:a16="http://schemas.microsoft.com/office/drawing/2014/main" id="{218464C8-20DE-E943-9AB3-5F9717DC0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448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74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77" name="Picture 76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178" name="Straight Connector 78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F8D4FD64-1821-864F-A8D9-4349B42D6A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95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53F8896-7C51-CC45-87CD-30A571E488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57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Diagram for the computation by the Engine of the Numbers of Bernoulli">
            <a:extLst>
              <a:ext uri="{FF2B5EF4-FFF2-40B4-BE49-F238E27FC236}">
                <a16:creationId xmlns:a16="http://schemas.microsoft.com/office/drawing/2014/main" id="{5BBF0190-E599-AD41-B9DF-6134FB2DC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17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indoor, counter&#10;&#10;Description automatically generated">
            <a:extLst>
              <a:ext uri="{FF2B5EF4-FFF2-40B4-BE49-F238E27FC236}">
                <a16:creationId xmlns:a16="http://schemas.microsoft.com/office/drawing/2014/main" id="{A5681C77-7211-654B-BD24-3E46C7119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04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2C6F198E-F7A1-4125-910D-641C0C2A7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4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07C3A25-D9A7-4F2D-B44C-FA8EB24C7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66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2157E71-F69A-AF4D-820A-AB0D352BB8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687" y="643467"/>
            <a:ext cx="5565745" cy="5565745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18E8515E-B8C8-482A-A9B5-CE57BC080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06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0AB17F6-592B-45CB-96F6-705C9825A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08E72A3-CD8C-A146-8FDE-EC6CB829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68" y="802298"/>
            <a:ext cx="6015784" cy="511698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6600"/>
              <a:t>Ανθρωπινοι υπολογιστεσ</a:t>
            </a:r>
            <a:endParaRPr lang="en-US" sz="66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9284E7-0823-472D-9963-18D89DFEB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760590"/>
            <a:ext cx="0" cy="32004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512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5949A01-E391-FF4E-8E9D-1A7CDB9CA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92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CFD97E3D-85F5-F24E-BBDD-705A85CE23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79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0AB17F6-592B-45CB-96F6-705C9825A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08E72A3-CD8C-A146-8FDE-EC6CB829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68" y="802298"/>
            <a:ext cx="6015784" cy="511698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6600"/>
              <a:t>1940</a:t>
            </a:r>
            <a:endParaRPr lang="en-US" sz="66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9284E7-0823-472D-9963-18D89DFEB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760590"/>
            <a:ext cx="0" cy="32004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012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Εικόνα 4" descr="Εικόνα που περιέχει γυναίκα, άτομο, εσωτερικό, πόζα&#10;&#10;Περιγραφή που δημιουργήθηκε αυτόματα">
            <a:extLst>
              <a:ext uri="{FF2B5EF4-FFF2-40B4-BE49-F238E27FC236}">
                <a16:creationId xmlns:a16="http://schemas.microsoft.com/office/drawing/2014/main" id="{B643302F-B197-0446-A9B1-382DE50DB5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87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134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269" name="Picture 136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270" name="Straight Connector 138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Woman working on a Bombe computing device.">
            <a:extLst>
              <a:ext uri="{FF2B5EF4-FFF2-40B4-BE49-F238E27FC236}">
                <a16:creationId xmlns:a16="http://schemas.microsoft.com/office/drawing/2014/main" id="{4BB3C69C-800A-D34B-9CBF-AAD5F6945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12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919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55801FE-101D-2A45-AA07-F932107D1A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605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F891EB-ED45-44C3-95D6-FFB2EC07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A385B8-7C85-4CE0-AE3A-00EB627B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AF263B-E208-40DF-A182-5193478DC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45156" y="890353"/>
            <a:ext cx="0" cy="45720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5FB1122-4C7F-2C48-AFC3-3370EEAFE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863" y="804520"/>
            <a:ext cx="6102559" cy="44313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l-GR" dirty="0"/>
              <a:t>Ο προγραμματισμός απαιτεί αρκετή υπομονή, επιμονή και μεγάλη προσοχή στις λεπτομέρειες.  Αυτά είναι χαρακτηριστικά που έχουν αρκετά κορίτσια.</a:t>
            </a:r>
          </a:p>
          <a:p>
            <a:pPr marL="0" indent="0">
              <a:buNone/>
            </a:pPr>
            <a:r>
              <a:rPr lang="el-GR" sz="1400" dirty="0"/>
              <a:t>(επίσης </a:t>
            </a:r>
            <a:r>
              <a:rPr lang="el-GR" sz="1400" dirty="0" err="1"/>
              <a:t>αμοίβονται</a:t>
            </a:r>
            <a:r>
              <a:rPr lang="el-GR" sz="1400" dirty="0"/>
              <a:t> με λιγότερα χρήματα)</a:t>
            </a:r>
            <a:endParaRPr lang="el-CY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C0100C-A457-45B1-8A8B-8740F43EC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02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0AB17F6-592B-45CB-96F6-705C9825A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08E72A3-CD8C-A146-8FDE-EC6CB829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68" y="802298"/>
            <a:ext cx="6015784" cy="511698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6600"/>
              <a:t>1950</a:t>
            </a:r>
            <a:endParaRPr lang="en-US" sz="66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9284E7-0823-472D-9963-18D89DFEB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760590"/>
            <a:ext cx="0" cy="32004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261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AA45AB-D3A4-5248-9DC2-AD523533B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4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572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01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3" name="Picture 103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4" name="Straight Connector 105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4BD723D-013D-7146-9173-51FCD03061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59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16B3235-7499-904A-A5A8-0487D7FD3C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86" b="38277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4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030E6E9-96C3-8448-A0BB-E6C8A81173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21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3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00568D9-7374-D04A-8557-D6870FC59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“N</a:t>
            </a:r>
            <a:r>
              <a:rPr lang="el-GR" dirty="0"/>
              <a:t>α δημιουργήσουμε μια γλώσσα προγραμματισμού στην οποία να χρησιμοποιήσουμε αγγλικές λέξεις παρά (μόνο) σύμβολα».</a:t>
            </a:r>
            <a:endParaRPr lang="el-CY" dirty="0"/>
          </a:p>
        </p:txBody>
      </p:sp>
      <p:sp>
        <p:nvSpPr>
          <p:cNvPr id="2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07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11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1D9EE8A4-867B-BD48-AAA6-CE6E3616D5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798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ancio di un razzo">
            <a:extLst>
              <a:ext uri="{FF2B5EF4-FFF2-40B4-BE49-F238E27FC236}">
                <a16:creationId xmlns:a16="http://schemas.microsoft.com/office/drawing/2014/main" id="{DBEB8C3F-09B0-44EC-ADED-FD226FA5B1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208E72A3-CD8C-A146-8FDE-EC6CB829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636" y="992221"/>
            <a:ext cx="6247308" cy="4873558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/>
              <a:t>nasa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849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01AEA5F5-7C9E-544B-82FB-5C8163D701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981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1F19591-69B6-A149-B522-C4A1160E8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921" y="40223"/>
            <a:ext cx="4108965" cy="608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34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0AB17F6-592B-45CB-96F6-705C9825A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08E72A3-CD8C-A146-8FDE-EC6CB829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68" y="802298"/>
            <a:ext cx="6015784" cy="511698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6600" dirty="0"/>
              <a:t>Apollo 11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9284E7-0823-472D-9963-18D89DFEB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760590"/>
            <a:ext cx="0" cy="32004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509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0BEF7D9A-C35C-804E-814A-6211192BD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902" y="-157917"/>
            <a:ext cx="7488195" cy="625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25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311E06D-D36F-0846-9D25-FA53A39BC9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92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5F9E98A-4FF4-43D6-9C48-6DF0E7F2D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07A636-DC99-4588-80C4-9E069B97C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08E72A3-CD8C-A146-8FDE-EC6CB829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933" y="960241"/>
            <a:ext cx="6849699" cy="4203872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r"/>
            <a:r>
              <a:rPr lang="en-US" sz="5400"/>
              <a:t>2200 π.χ.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BAA51-3181-4303-929A-FCD9C33F8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7685" y="1328764"/>
            <a:ext cx="0" cy="3466826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D4ED6A5F-3B06-48C5-850F-8045C4DF6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9A60B9D-8DAC-4DA9-88DE-9911621A2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614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492923BC-EE98-6840-95EE-37223536ED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4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959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1ADCF37-B012-D042-A6D9-84315F4A73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859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D8A92211-C454-9343-A3AE-C4774ABF3B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539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5" name="Rectangle 114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4DCA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BB5C824-AB48-2E4C-BACD-BE628A251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123" y="643467"/>
            <a:ext cx="5879753" cy="5571066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65329B6-D950-0346-80D8-7CF9CF509B18}"/>
              </a:ext>
            </a:extLst>
          </p:cNvPr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Το </a:t>
            </a:r>
            <a:r>
              <a:rPr lang="el-GR" dirty="0" err="1"/>
              <a:t>κόμικ</a:t>
            </a:r>
            <a:r>
              <a:rPr lang="el-GR" dirty="0"/>
              <a:t> για την </a:t>
            </a:r>
            <a:r>
              <a:rPr lang="el-GR" dirty="0" err="1"/>
              <a:t>Μάργκαρετ</a:t>
            </a:r>
            <a:r>
              <a:rPr lang="el-GR" dirty="0"/>
              <a:t> Χάμιλτον αποτελεί ιδιοκτησία της ιστοσελίδα </a:t>
            </a:r>
            <a:r>
              <a:rPr lang="en-US" dirty="0" err="1"/>
              <a:t>futurism.com</a:t>
            </a:r>
            <a:r>
              <a:rPr lang="en-US" dirty="0"/>
              <a:t> </a:t>
            </a:r>
            <a:r>
              <a:rPr lang="el-GR" dirty="0"/>
              <a:t>και η </a:t>
            </a:r>
            <a:r>
              <a:rPr lang="el-GR" dirty="0" err="1"/>
              <a:t>μετ</a:t>
            </a:r>
            <a:r>
              <a:rPr lang="en-US" dirty="0" err="1"/>
              <a:t>ά</a:t>
            </a:r>
            <a:r>
              <a:rPr lang="el-GR" dirty="0" err="1"/>
              <a:t>φραση</a:t>
            </a:r>
            <a:r>
              <a:rPr lang="el-GR" dirty="0"/>
              <a:t> έγινε μετά από σχετική άδεια.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4995365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10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0" name="Picture 1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1" name="Straight Connector 1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14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7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052BE259-8A3A-DE4A-A7ED-E64E0D900D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23" name="Rectangle 116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860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B957008-B711-8742-BB05-5F4281BEEB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668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94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3" name="Picture 96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4" name="Straight Connector 98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711470FF-52FA-6B4E-9E89-DE964503F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65" y="-308919"/>
            <a:ext cx="11456430" cy="726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643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94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3" name="Picture 96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4" name="Straight Connector 98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6162996-2444-D441-A789-FA7D560C3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735" y="7350"/>
            <a:ext cx="8192530" cy="685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73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45F1F034-AAC8-7A46-B080-F724BB8B39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071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94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3" name="Picture 96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4" name="Straight Connector 98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0507F7F-E13A-8A4C-B008-766AF46EC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54" y="11681"/>
            <a:ext cx="11294076" cy="685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74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50B5DED-C3C5-4B01-8AC3-3EE8CDF88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45F163-EAE9-4EBE-BD11-7103BAE2A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A184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 descr="Εικόνα που περιέχει αντικείμενο, άβακας, εσωτερικό, κλεψύδρα&#10;&#10;Περιγραφή που δημιουργήθηκε αυτόματα">
            <a:extLst>
              <a:ext uri="{FF2B5EF4-FFF2-40B4-BE49-F238E27FC236}">
                <a16:creationId xmlns:a16="http://schemas.microsoft.com/office/drawing/2014/main" id="{381C125F-35DB-FD4C-81DE-F070D66BE1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987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94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3" name="Picture 96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4" name="Straight Connector 98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AF3DC57E-B16A-BD4A-8B81-DB095C4D06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969" y="0"/>
            <a:ext cx="3128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813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677A100-9DBB-DF44-A0A4-0EADC9B5C7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736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94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3" name="Picture 96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4" name="Straight Connector 98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B19A13E4-B905-D246-A303-C5697852A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81470" cy="68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927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94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3" name="Picture 96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4" name="Straight Connector 98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845B19E-EFBF-0E4E-A54A-600E980F3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282616" cy="755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01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94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3" name="Picture 96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4" name="Straight Connector 98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F99C58D-D558-544B-8605-E1BA0EEBE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481" y="0"/>
            <a:ext cx="7933038" cy="685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241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94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3" name="Picture 96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4" name="Straight Connector 98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048683E-7307-1341-9109-4540FF600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15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158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94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3" name="Picture 96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4" name="Straight Connector 98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F1E0E417-1A21-4945-9032-1896C36D3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827" y="-21465"/>
            <a:ext cx="7216346" cy="687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573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94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3" name="Picture 96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4" name="Straight Connector 98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8C1B8A8B-4C7B-2140-85F3-000B0D5BE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9858"/>
            <a:ext cx="12192000" cy="42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078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94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3" name="Picture 96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4" name="Straight Connector 98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9864AAD6-9300-0D4A-A5D0-E19821644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191999" cy="708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72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94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3" name="Picture 96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4" name="Straight Connector 98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844C3D8-A8EB-D843-9B0D-B85141C86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573" y="35862"/>
            <a:ext cx="6956854" cy="683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5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4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 descr="Εικόνα που περιέχει άβακας, εσωτερικό, ξύλινος, μαγείρεμα&#10;&#10;Περιγραφή που δημιουργήθηκε αυτόματα">
            <a:extLst>
              <a:ext uri="{FF2B5EF4-FFF2-40B4-BE49-F238E27FC236}">
                <a16:creationId xmlns:a16="http://schemas.microsoft.com/office/drawing/2014/main" id="{22FB39D7-7112-3641-98D6-54968E6F92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8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94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3" name="Picture 96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4" name="Straight Connector 98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7139C531-3D1C-784B-B50B-AEF5DB32E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102" y="10190"/>
            <a:ext cx="8859795" cy="684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944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94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3" name="Picture 96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4" name="Straight Connector 98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4DF6245-4813-2F43-80B4-B8E83FD67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940" y="0"/>
            <a:ext cx="9910119" cy="685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87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0AB17F6-592B-45CB-96F6-705C9825A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7E51B18-B32C-4B43-B5A4-EC11FFE8C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68" y="802298"/>
            <a:ext cx="6015784" cy="511698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6600" dirty="0"/>
              <a:t>1970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9284E7-0823-472D-9963-18D89DFEB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760590"/>
            <a:ext cx="0" cy="32004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888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7F5A3E18-8929-F44B-9CDE-A18A461090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384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3" name="Picture 192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FD20CA-4514-0640-858C-EE39AB545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12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507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3" name="Picture 192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9C25387-D1D7-224F-988C-A24A685FE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" y="0"/>
            <a:ext cx="12187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995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7871743-5720-9049-9ECF-E7F8BBB55E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10" b="-2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555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0AB17F6-592B-45CB-96F6-705C9825A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7E51B18-B32C-4B43-B5A4-EC11FFE8C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68" y="802298"/>
            <a:ext cx="6015784" cy="511698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6600" dirty="0"/>
              <a:t>1980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9284E7-0823-472D-9963-18D89DFEB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760590"/>
            <a:ext cx="0" cy="32004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762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null">
            <a:extLst>
              <a:ext uri="{FF2B5EF4-FFF2-40B4-BE49-F238E27FC236}">
                <a16:creationId xmlns:a16="http://schemas.microsoft.com/office/drawing/2014/main" id="{BEFCE897-D9B0-9442-AC2B-AAE9662B6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12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855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6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786AB19-DC96-1946-A648-81B286485A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06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550B5DED-C3C5-4B01-8AC3-3EE8CDF88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645F163-EAE9-4EBE-BD11-7103BAE2A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F092DE9-A186-464B-90DA-2147E605A5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142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66BEAF7E-D3A0-E840-9F7C-C0896316F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5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BC26F01-7C99-3444-8A9A-04A971131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pPr fontAlgn="base"/>
            <a:r>
              <a:rPr lang="en-US" dirty="0"/>
              <a:t>“I learned a lot about the cumulative value of attention to detail from Steve [Jobs], and about pushing the limits of a medium. I still think about his philosophy of not showing too much information at once and the value of simplicity in visual messaging.”</a:t>
            </a:r>
          </a:p>
        </p:txBody>
      </p:sp>
      <p:sp>
        <p:nvSpPr>
          <p:cNvPr id="81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33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0AB17F6-592B-45CB-96F6-705C9825A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7E51B18-B32C-4B43-B5A4-EC11FFE8C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68" y="802298"/>
            <a:ext cx="6015784" cy="511698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6600"/>
              <a:t>περιπετεια</a:t>
            </a:r>
            <a:endParaRPr lang="en-US" sz="66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9284E7-0823-472D-9963-18D89DFEB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760590"/>
            <a:ext cx="0" cy="32004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065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Εικόνα 4" descr="Εικόνα που περιέχει κείμενο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C5D36313-0C72-0D49-969F-AA7273701A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926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9AB626D-22B8-9840-BF2B-2889ADCB57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031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EC9DF8E-BF6B-E44A-8ED1-F5B0F6BA1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20" y="0"/>
            <a:ext cx="9916160" cy="681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268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134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413" name="Picture 136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414" name="Straight Connector 138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This actually used to be pretty cutting edge stuff.">
            <a:extLst>
              <a:ext uri="{FF2B5EF4-FFF2-40B4-BE49-F238E27FC236}">
                <a16:creationId xmlns:a16="http://schemas.microsoft.com/office/drawing/2014/main" id="{AD986597-1508-4842-91CC-879B03AAB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0179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EA9A551-764B-B34A-8726-F002659719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491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D01FFB5E-5B15-ED49-87A0-19BB030934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 r="2" b="192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110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0AB17F6-592B-45CB-96F6-705C9825A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7E51B18-B32C-4B43-B5A4-EC11FFE8C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68" y="802298"/>
            <a:ext cx="6015784" cy="511698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6600"/>
              <a:t>σημερα;</a:t>
            </a:r>
            <a:endParaRPr lang="en-US" sz="66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9284E7-0823-472D-9963-18D89DFEB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760590"/>
            <a:ext cx="0" cy="32004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39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1E156-5153-8442-8043-F87AFFDD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l-GR" dirty="0"/>
              <a:t>ΑΝΙΣΟΤΗΤΑ φύλου ΣΤΗΝ ΠΛΗΡΟΦΟΡΙΚΗ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EC94F-39E7-2142-8217-90DB63C8D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450613"/>
          </a:xfrm>
        </p:spPr>
        <p:txBody>
          <a:bodyPr>
            <a:normAutofit/>
          </a:bodyPr>
          <a:lstStyle/>
          <a:p>
            <a:r>
              <a:rPr lang="el-GR" dirty="0"/>
              <a:t>Ο τομέας ξεκίνησε με τις γυναίκες να αποτελούν συντριπτική πλειοψηφία (π.χ. </a:t>
            </a:r>
            <a:r>
              <a:rPr lang="en-US" dirty="0"/>
              <a:t>“Harvard Computers”)</a:t>
            </a:r>
          </a:p>
          <a:p>
            <a:r>
              <a:rPr lang="el-GR" dirty="0" err="1"/>
              <a:t>Γυνα</a:t>
            </a:r>
            <a:r>
              <a:rPr lang="en-US" dirty="0" err="1"/>
              <a:t>ί</a:t>
            </a:r>
            <a:r>
              <a:rPr lang="el-GR" dirty="0" err="1"/>
              <a:t>κες</a:t>
            </a:r>
            <a:r>
              <a:rPr lang="el-GR" dirty="0"/>
              <a:t> υπολογιστές πληρώνονταν λιγότερα από τους άντρες. Η διαφορά στους μισθούς υφίσταται ακόμη και σήμερα</a:t>
            </a:r>
          </a:p>
          <a:p>
            <a:r>
              <a:rPr lang="el-GR" dirty="0"/>
              <a:t>Αρχικά, ο ρόλος του προγραμματιστή ήταν υποβαθμισμένος καθώς δινόταν έμφαση στο </a:t>
            </a:r>
            <a:r>
              <a:rPr lang="el-GR" dirty="0" err="1"/>
              <a:t>υλισμικό</a:t>
            </a:r>
            <a:r>
              <a:rPr lang="el-GR" dirty="0"/>
              <a:t> (</a:t>
            </a:r>
            <a:r>
              <a:rPr lang="en-US" dirty="0"/>
              <a:t>hardware), </a:t>
            </a:r>
            <a:r>
              <a:rPr lang="el-GR" dirty="0"/>
              <a:t>που ήταν «δουλειά των αντρών».</a:t>
            </a:r>
          </a:p>
        </p:txBody>
      </p:sp>
    </p:spTree>
    <p:extLst>
      <p:ext uri="{BB962C8B-B14F-4D97-AF65-F5344CB8AC3E}">
        <p14:creationId xmlns:p14="http://schemas.microsoft.com/office/powerpoint/2010/main" val="4202903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0AB17F6-592B-45CB-96F6-705C9825A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08E72A3-CD8C-A146-8FDE-EC6CB829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68" y="802298"/>
            <a:ext cx="6015784" cy="511698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l-GR" sz="6600" dirty="0"/>
              <a:t>276</a:t>
            </a:r>
            <a:r>
              <a:rPr lang="en-US" sz="6600" dirty="0"/>
              <a:t> π.</a:t>
            </a:r>
            <a:r>
              <a:rPr lang="en-US" sz="6600" dirty="0" err="1"/>
              <a:t>χ</a:t>
            </a:r>
            <a:r>
              <a:rPr lang="en-US" sz="6600" dirty="0"/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9284E7-0823-472D-9963-18D89DFEB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760590"/>
            <a:ext cx="0" cy="32004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473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5B0BB24-CF19-4E6C-AFC4-A0F18438D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55710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38CEF5-63E3-4928-9F1C-395224D24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0"/>
            <a:ext cx="12194875" cy="6122584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41E156-5153-8442-8043-F87AFFDD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40302"/>
            <a:ext cx="9603275" cy="1020229"/>
          </a:xfrm>
        </p:spPr>
        <p:txBody>
          <a:bodyPr>
            <a:normAutofit/>
          </a:bodyPr>
          <a:lstStyle/>
          <a:p>
            <a:r>
              <a:rPr lang="el-GR" dirty="0"/>
              <a:t>ΑΝΙΣΟΤΗΤΑ φύλου ΣΤΗΝ ΠΛΗΡΟΦΟΡΙΚΗ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28CB6C-F677-4C0B-9EE8-4D1C44DDF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6990" y="2081620"/>
            <a:ext cx="958199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EC94F-39E7-2142-8217-90DB63C8D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355536"/>
            <a:ext cx="9436404" cy="3215530"/>
          </a:xfrm>
        </p:spPr>
        <p:txBody>
          <a:bodyPr>
            <a:normAutofit/>
          </a:bodyPr>
          <a:lstStyle/>
          <a:p>
            <a:r>
              <a:rPr lang="el-GR" dirty="0"/>
              <a:t>Η Επιστήμη της Πληροφορικής σήμερα έχει το μικρότερο ποσοστό γυναικών με διδακτορικό τίτλο σπουδών.</a:t>
            </a:r>
          </a:p>
          <a:p>
            <a:r>
              <a:rPr lang="el-GR" dirty="0"/>
              <a:t>Από τις εταιρείες με αξία πέραν του 1 Τρις (</a:t>
            </a:r>
            <a:r>
              <a:rPr lang="en-US" dirty="0"/>
              <a:t>Apple, Microsoft, Google) </a:t>
            </a:r>
            <a:r>
              <a:rPr lang="el-GR" dirty="0"/>
              <a:t>καμία δεν έχει γυναίκα διευθύντρια ή έστω σε μια από τις 5 πιο ψηλές θέσεις.</a:t>
            </a:r>
          </a:p>
          <a:p>
            <a:endParaRPr lang="el-G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2CA9B9-8D14-4AF2-934E-21FE4A339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6122584"/>
            <a:ext cx="12191695" cy="7354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9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AFD8985-730F-6043-B589-1711791A0B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061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05927B6-5142-0E44-A251-30D1704269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027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0AB17F6-592B-45CB-96F6-705C9825A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7E51B18-B32C-4B43-B5A4-EC11FFE8C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68" y="802298"/>
            <a:ext cx="6015784" cy="511698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6600"/>
              <a:t>Εκπαιδευτικο υλικο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A9284E7-0823-472D-9963-18D89DFEB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760590"/>
            <a:ext cx="0" cy="32004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55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75F8205-5D28-6B43-A985-A9A70107C4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760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E6BF367-3001-9B49-AD4A-AAFE4F3D41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109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B986200-DD73-3F45-8F39-7B759DE723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43746"/>
      </p:ext>
    </p:extLst>
  </p:cSld>
  <p:clrMapOvr>
    <a:masterClrMapping/>
  </p:clrMapOvr>
</p:sld>
</file>

<file path=ppt/theme/theme1.xml><?xml version="1.0" encoding="utf-8"?>
<a:theme xmlns:a="http://schemas.openxmlformats.org/drawingml/2006/main" name="Συλλογη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1270</Words>
  <Application>Microsoft Macintosh PowerPoint</Application>
  <PresentationFormat>Ευρεία οθόνη</PresentationFormat>
  <Paragraphs>151</Paragraphs>
  <Slides>96</Slides>
  <Notes>57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96</vt:i4>
      </vt:variant>
    </vt:vector>
  </HeadingPairs>
  <TitlesOfParts>
    <vt:vector size="100" baseType="lpstr">
      <vt:lpstr>Arial</vt:lpstr>
      <vt:lpstr>Calibri</vt:lpstr>
      <vt:lpstr>Gill Sans MT</vt:lpstr>
      <vt:lpstr>Συλλογη</vt:lpstr>
      <vt:lpstr>Σημαντικες γυναικειες μορφες που επηρεασαν την πληροφορικη</vt:lpstr>
      <vt:lpstr>περιεχομενα</vt:lpstr>
      <vt:lpstr>Παρουσίαση του PowerPoint</vt:lpstr>
      <vt:lpstr>Παρουσίαση του PowerPoint</vt:lpstr>
      <vt:lpstr>2200 π.χ.</vt:lpstr>
      <vt:lpstr>Παρουσίαση του PowerPoint</vt:lpstr>
      <vt:lpstr>Παρουσίαση του PowerPoint</vt:lpstr>
      <vt:lpstr>Παρουσίαση του PowerPoint</vt:lpstr>
      <vt:lpstr>276 π.χ.</vt:lpstr>
      <vt:lpstr>Παρουσίαση του PowerPoint</vt:lpstr>
      <vt:lpstr>150 π.χ.</vt:lpstr>
      <vt:lpstr>Παρουσίαση του PowerPoint</vt:lpstr>
      <vt:lpstr>Παρουσίαση του PowerPoint</vt:lpstr>
      <vt:lpstr>370 μ.χ.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κομητησ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Αναλυτικη μηχανη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Ανθρωπινοι υπολογιστεσ</vt:lpstr>
      <vt:lpstr>Παρουσίαση του PowerPoint</vt:lpstr>
      <vt:lpstr>Παρουσίαση του PowerPoint</vt:lpstr>
      <vt:lpstr>1940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1950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nasa</vt:lpstr>
      <vt:lpstr>Παρουσίαση του PowerPoint</vt:lpstr>
      <vt:lpstr>Παρουσίαση του PowerPoint</vt:lpstr>
      <vt:lpstr>Apollo 11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1970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1980</vt:lpstr>
      <vt:lpstr>Παρουσίαση του PowerPoint</vt:lpstr>
      <vt:lpstr>Παρουσίαση του PowerPoint</vt:lpstr>
      <vt:lpstr>Παρουσίαση του PowerPoint</vt:lpstr>
      <vt:lpstr>περιπετεια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σημερα;</vt:lpstr>
      <vt:lpstr>ΑΝΙΣΟΤΗΤΑ φύλου ΣΤΗΝ ΠΛΗΡΟΦΟΡΙΚΗ</vt:lpstr>
      <vt:lpstr>ΑΝΙΣΟΤΗΤΑ φύλου ΣΤΗΝ ΠΛΗΡΟΦΟΡΙΚΗ</vt:lpstr>
      <vt:lpstr>Παρουσίαση του PowerPoint</vt:lpstr>
      <vt:lpstr>Παρουσίαση του PowerPoint</vt:lpstr>
      <vt:lpstr>Εκπαιδευτικο υλικο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 Μαρτίου, μερα της γυναικας</dc:title>
  <dc:creator>Αλέξανδρος Κοφτερός</dc:creator>
  <cp:lastModifiedBy>Αλέξανδρος Κοφτερός</cp:lastModifiedBy>
  <cp:revision>21</cp:revision>
  <dcterms:created xsi:type="dcterms:W3CDTF">2021-03-08T04:50:17Z</dcterms:created>
  <dcterms:modified xsi:type="dcterms:W3CDTF">2021-03-08T12:21:25Z</dcterms:modified>
</cp:coreProperties>
</file>